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278" r:id="rId5"/>
    <p:sldId id="257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94" r:id="rId14"/>
    <p:sldId id="295" r:id="rId15"/>
    <p:sldId id="296" r:id="rId16"/>
    <p:sldId id="297" r:id="rId17"/>
    <p:sldId id="301" r:id="rId18"/>
    <p:sldId id="306" r:id="rId19"/>
    <p:sldId id="307" r:id="rId20"/>
    <p:sldId id="302" r:id="rId21"/>
    <p:sldId id="281" r:id="rId22"/>
    <p:sldId id="279" r:id="rId23"/>
    <p:sldId id="298" r:id="rId24"/>
    <p:sldId id="299" r:id="rId25"/>
    <p:sldId id="282" r:id="rId26"/>
    <p:sldId id="283" r:id="rId27"/>
    <p:sldId id="284" r:id="rId28"/>
    <p:sldId id="286" r:id="rId29"/>
    <p:sldId id="308" r:id="rId30"/>
    <p:sldId id="309" r:id="rId31"/>
    <p:sldId id="310" r:id="rId32"/>
    <p:sldId id="311" r:id="rId33"/>
    <p:sldId id="287" r:id="rId34"/>
    <p:sldId id="288" r:id="rId35"/>
    <p:sldId id="290" r:id="rId36"/>
    <p:sldId id="292" r:id="rId37"/>
    <p:sldId id="293" r:id="rId38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113" d="100"/>
          <a:sy n="113" d="100"/>
        </p:scale>
        <p:origin x="115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.a.vaniwaarden iwaarden" userId="9da75132aae3f833" providerId="LiveId" clId="{A4E58847-EB82-4654-9605-E07014B451CD}"/>
    <pc:docChg chg="undo custSel addSld modSld">
      <pc:chgData name="j.a.vaniwaarden iwaarden" userId="9da75132aae3f833" providerId="LiveId" clId="{A4E58847-EB82-4654-9605-E07014B451CD}" dt="2022-11-14T19:50:29.419" v="41" actId="20577"/>
      <pc:docMkLst>
        <pc:docMk/>
      </pc:docMkLst>
      <pc:sldChg chg="modSp mod">
        <pc:chgData name="j.a.vaniwaarden iwaarden" userId="9da75132aae3f833" providerId="LiveId" clId="{A4E58847-EB82-4654-9605-E07014B451CD}" dt="2022-11-14T19:44:57.293" v="1" actId="207"/>
        <pc:sldMkLst>
          <pc:docMk/>
          <pc:sldMk cId="1834843802" sldId="272"/>
        </pc:sldMkLst>
        <pc:spChg chg="mod">
          <ac:chgData name="j.a.vaniwaarden iwaarden" userId="9da75132aae3f833" providerId="LiveId" clId="{A4E58847-EB82-4654-9605-E07014B451CD}" dt="2022-11-14T19:44:57.293" v="1" actId="207"/>
          <ac:spMkLst>
            <pc:docMk/>
            <pc:sldMk cId="1834843802" sldId="272"/>
            <ac:spMk id="3" creationId="{00000000-0000-0000-0000-000000000000}"/>
          </ac:spMkLst>
        </pc:spChg>
      </pc:sldChg>
      <pc:sldChg chg="modSp mod">
        <pc:chgData name="j.a.vaniwaarden iwaarden" userId="9da75132aae3f833" providerId="LiveId" clId="{A4E58847-EB82-4654-9605-E07014B451CD}" dt="2022-11-14T19:46:29.390" v="15" actId="20577"/>
        <pc:sldMkLst>
          <pc:docMk/>
          <pc:sldMk cId="1135973850" sldId="307"/>
        </pc:sldMkLst>
        <pc:spChg chg="mod">
          <ac:chgData name="j.a.vaniwaarden iwaarden" userId="9da75132aae3f833" providerId="LiveId" clId="{A4E58847-EB82-4654-9605-E07014B451CD}" dt="2022-11-14T19:46:29.390" v="15" actId="20577"/>
          <ac:spMkLst>
            <pc:docMk/>
            <pc:sldMk cId="1135973850" sldId="307"/>
            <ac:spMk id="2" creationId="{431BCE72-18C4-7E5B-2542-BB003905BE30}"/>
          </ac:spMkLst>
        </pc:spChg>
      </pc:sldChg>
      <pc:sldChg chg="addSp modSp new mod">
        <pc:chgData name="j.a.vaniwaarden iwaarden" userId="9da75132aae3f833" providerId="LiveId" clId="{A4E58847-EB82-4654-9605-E07014B451CD}" dt="2022-11-14T19:50:29.419" v="41" actId="20577"/>
        <pc:sldMkLst>
          <pc:docMk/>
          <pc:sldMk cId="386011679" sldId="311"/>
        </pc:sldMkLst>
        <pc:spChg chg="mod">
          <ac:chgData name="j.a.vaniwaarden iwaarden" userId="9da75132aae3f833" providerId="LiveId" clId="{A4E58847-EB82-4654-9605-E07014B451CD}" dt="2022-11-14T19:50:29.419" v="41" actId="20577"/>
          <ac:spMkLst>
            <pc:docMk/>
            <pc:sldMk cId="386011679" sldId="311"/>
            <ac:spMk id="2" creationId="{82281B19-47B4-F066-EBE1-7536CA7A8941}"/>
          </ac:spMkLst>
        </pc:spChg>
        <pc:spChg chg="mod">
          <ac:chgData name="j.a.vaniwaarden iwaarden" userId="9da75132aae3f833" providerId="LiveId" clId="{A4E58847-EB82-4654-9605-E07014B451CD}" dt="2022-11-14T19:50:22.937" v="26" actId="14100"/>
          <ac:spMkLst>
            <pc:docMk/>
            <pc:sldMk cId="386011679" sldId="311"/>
            <ac:spMk id="3" creationId="{C914F0D0-5DE5-1C33-39D1-61C5C0FF1931}"/>
          </ac:spMkLst>
        </pc:spChg>
        <pc:picChg chg="add mod">
          <ac:chgData name="j.a.vaniwaarden iwaarden" userId="9da75132aae3f833" providerId="LiveId" clId="{A4E58847-EB82-4654-9605-E07014B451CD}" dt="2022-11-14T19:49:59.819" v="21" actId="1076"/>
          <ac:picMkLst>
            <pc:docMk/>
            <pc:sldMk cId="386011679" sldId="311"/>
            <ac:picMk id="5" creationId="{80FB7A0E-02F7-23E0-BE50-ED1466880D2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F3AC2-7F66-4DDD-80D5-3596BEDED6D1}" type="datetime1">
              <a:rPr lang="nl-NL" smtClean="0"/>
              <a:t>14-11-2022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0EAF0-F49B-4B3A-8B4B-238ABFD12E0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11976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EB079-61E4-4BBB-A44C-A56370A34A68}" type="datetime1">
              <a:rPr lang="nl-NL" smtClean="0"/>
              <a:pPr/>
              <a:t>14-11-2022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694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68A05C-044B-4E00-B38E-F125E612CF77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557FC-BE87-4300-A747-AC4B3F32A4D1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9D7D39-6C08-4962-A8A9-2DC2F44F5EA6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12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8BC9D9-44CF-4CF9-80A2-998179572925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nl-NL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nl-NL" sz="8000" noProof="0" dirty="0">
                <a:solidFill>
                  <a:schemeClr val="tx1"/>
                </a:solidFill>
                <a:effectLst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34DB63-482E-4190-BCC7-5880CB54F68E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jdelijke aanduiding voor tekst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0835ED-1C9A-445F-8847-4FC5100396FE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s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Afbeelding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Afbeelding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ijdelijke aanduiding voor afbeelding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1" name="Tijdelijke aanduiding voor tekst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2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3" name="Tijdelijke aanduiding voor afbeelding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4" name="Tijdelijke aanduiding voor tekst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6" name="Tijdelijke aanduiding voor afbeelding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7" name="Tijdelijke aanduiding voor tekst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5779D9-4C3E-4140-A7BA-A0E3E8BE3B56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l-NL" sz="4000" b="1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9251951" y="6524625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89C479C-936E-41BB-9184-8149C5DA7348}" type="slidenum">
              <a:rPr lang="nl-NL" smtClean="0"/>
              <a:pPr eaLnBrk="1" hangingPunct="1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40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F53BB5-8E04-4A70-BCF4-6D634BDA4C02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65F4DF-3851-4E3C-AFBB-F2977499AD02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,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63E8E6-FD4E-4297-859D-7197A87B5BC1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Afbeelding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81779-241F-418D-A64D-D1CDD88C4D93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11E42-630A-45DB-8710-3E9931DD7B3A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178088-BC2F-4081-AD7D-184E91B71720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F995A7-1FD0-4179-A5EF-44E9074C7519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2664C2-AABB-480F-8649-EC75CC54F7A1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252ABDF1-0231-4F6D-839C-EFD217F5A87E}" type="datetime1">
              <a:rPr lang="nl-NL" noProof="0" smtClean="0"/>
              <a:t>14-11-2022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F-KQPVr_HoE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Q2yzcS6i83s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nl/url?sa=i&amp;rct=j&amp;q=&amp;esrc=s&amp;source=images&amp;cd=&amp;cad=rja&amp;uact=8&amp;ved=0CAcQjRxqFQoTCL6Rh5GEjckCFURfDwodrkkJ-Q&amp;url=http://www.sptimes.com/2002/01/20/TampaBay/Liquid_death.shtml&amp;bvm=bv.107467506,d.ZWU&amp;psig=AFQjCNEDbQiaYMNlZd4ORZHSZOFJyZKDEw&amp;ust=1447491448423210" TargetMode="Externa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en.wikipedia.org/wiki/File:Alexander_Mikhaylovich_Zaytsev.jpg" TargetMode="Externa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//upload.wikimedia.org/wikipedia/commons/9/9f/GHB-3D-balls.png" TargetMode="Externa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03" name="Vrije v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4979" y="1437090"/>
            <a:ext cx="3485073" cy="2420504"/>
          </a:xfrm>
        </p:spPr>
        <p:txBody>
          <a:bodyPr rtlCol="0">
            <a:normAutofit/>
          </a:bodyPr>
          <a:lstStyle/>
          <a:p>
            <a:r>
              <a:rPr lang="nl-NL" sz="4000" dirty="0"/>
              <a:t>Stoornis in GHB-gebruik</a:t>
            </a: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8476" y="2831050"/>
            <a:ext cx="3485072" cy="1026544"/>
          </a:xfrm>
        </p:spPr>
        <p:txBody>
          <a:bodyPr rtlCol="0">
            <a:normAutofit/>
          </a:bodyPr>
          <a:lstStyle/>
          <a:p>
            <a:pPr rtl="0"/>
            <a:r>
              <a:rPr lang="nl-NL" sz="2300" dirty="0"/>
              <a:t>Sjacco van Iwaarden</a:t>
            </a:r>
          </a:p>
        </p:txBody>
      </p:sp>
      <p:pic>
        <p:nvPicPr>
          <p:cNvPr id="1032" name="Picture 8" descr="Aandacht voor GHB verslaving | SolutionS Center">
            <a:extLst>
              <a:ext uri="{FF2B5EF4-FFF2-40B4-BE49-F238E27FC236}">
                <a16:creationId xmlns:a16="http://schemas.microsoft.com/office/drawing/2014/main" id="{C90D18DB-2148-2139-0CFB-7C797701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240">
            <a:off x="2983004" y="3236263"/>
            <a:ext cx="5886922" cy="331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HB-verslaving onderschat: ‘Aantal verslaafden groeit explosief’">
            <a:extLst>
              <a:ext uri="{FF2B5EF4-FFF2-40B4-BE49-F238E27FC236}">
                <a16:creationId xmlns:a16="http://schemas.microsoft.com/office/drawing/2014/main" id="{5C69D921-663B-11AA-5F19-18A6FFE4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823">
            <a:off x="89863" y="964062"/>
            <a:ext cx="4021062" cy="402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0AE554A-43CF-04C8-25F0-BBB0DE5C2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8447" y="843582"/>
            <a:ext cx="1767993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10</a:t>
            </a:fld>
            <a:endParaRPr lang="nl-NL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82" y="1541779"/>
            <a:ext cx="9036496" cy="403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28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11</a:t>
            </a:fld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12776"/>
            <a:ext cx="78676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65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12</a:t>
            </a:fld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53" y="1412777"/>
            <a:ext cx="75342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01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13</a:t>
            </a:fld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97" y="1268760"/>
            <a:ext cx="77343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97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Effecten van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14</a:t>
            </a:fld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5880" y="1700808"/>
            <a:ext cx="4991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GHB%20Buisje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968" y="1793677"/>
            <a:ext cx="3490913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fgeronde rechthoek 8"/>
          <p:cNvSpPr/>
          <p:nvPr/>
        </p:nvSpPr>
        <p:spPr>
          <a:xfrm>
            <a:off x="2887836" y="2852739"/>
            <a:ext cx="765175" cy="2744787"/>
          </a:xfrm>
          <a:prstGeom prst="roundRect">
            <a:avLst>
              <a:gd name="adj" fmla="val 3183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Tijdelijke aanduiding voor voettekst 4"/>
          <p:cNvSpPr txBox="1">
            <a:spLocks/>
          </p:cNvSpPr>
          <p:nvPr/>
        </p:nvSpPr>
        <p:spPr>
          <a:xfrm>
            <a:off x="7320136" y="5942014"/>
            <a:ext cx="22545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nl-NL" sz="1000" dirty="0">
                <a:solidFill>
                  <a:schemeClr val="tx1"/>
                </a:solidFill>
              </a:rPr>
              <a:t>Van Rij et al. </a:t>
            </a:r>
            <a:r>
              <a:rPr lang="nl-NL" sz="1000" dirty="0" err="1">
                <a:solidFill>
                  <a:schemeClr val="tx1"/>
                </a:solidFill>
              </a:rPr>
              <a:t>NTvG</a:t>
            </a:r>
            <a:r>
              <a:rPr lang="nl-NL" sz="1000" dirty="0">
                <a:solidFill>
                  <a:schemeClr val="tx1"/>
                </a:solidFill>
              </a:rPr>
              <a:t> 2004;148:844-6</a:t>
            </a:r>
          </a:p>
        </p:txBody>
      </p:sp>
    </p:spTree>
    <p:extLst>
      <p:ext uri="{BB962C8B-B14F-4D97-AF65-F5344CB8AC3E}">
        <p14:creationId xmlns:p14="http://schemas.microsoft.com/office/powerpoint/2010/main" val="251089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001975-68A4-B889-D30F-E362BA4D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 van GHB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D604AF-9C9B-5B2F-3258-7D2737332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Onlinemedia 3" title="GHB makes Nellie feel weak | Drugslab">
            <a:hlinkClick r:id="" action="ppaction://media"/>
            <a:extLst>
              <a:ext uri="{FF2B5EF4-FFF2-40B4-BE49-F238E27FC236}">
                <a16:creationId xmlns:a16="http://schemas.microsoft.com/office/drawing/2014/main" id="{40162F40-C448-AF8E-98A7-A7B55320E3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69042" y="1600201"/>
            <a:ext cx="8853915" cy="50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BCE72-18C4-7E5B-2542-BB003905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 van GHB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92E231-3D05-36F7-74F4-EBEDD5C64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Onlinemedia 3" title="GHB-gebruiker rolt over de straat in Eindhoven-Centrum">
            <a:hlinkClick r:id="" action="ppaction://media"/>
            <a:extLst>
              <a:ext uri="{FF2B5EF4-FFF2-40B4-BE49-F238E27FC236}">
                <a16:creationId xmlns:a16="http://schemas.microsoft.com/office/drawing/2014/main" id="{E0800C04-923F-35FA-36C4-ADE15D19FD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8634" y="1600201"/>
            <a:ext cx="8214732" cy="46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Effecten van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17</a:t>
            </a:fld>
            <a:endParaRPr lang="nl-NL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879191" y="1721506"/>
            <a:ext cx="535764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92F7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92F75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92F75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192F75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None/>
              <a:defRPr/>
            </a:pPr>
            <a:r>
              <a:rPr lang="nl-NL" altLang="nl-NL" sz="2000" b="1" u="sng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Gewenst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Ontspannen gevoel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Euforie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Toename sociale omgang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Verhoogd libido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Haalt remmingen weg en dempt angst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Geeft geen kater	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“Slaapje” doen </a:t>
            </a:r>
            <a:endParaRPr lang="en-US" altLang="nl-NL" sz="2000" kern="0" dirty="0">
              <a:solidFill>
                <a:schemeClr val="tx2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945169" y="1721506"/>
            <a:ext cx="49440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92F7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92F75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92F75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192F75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192F75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None/>
              <a:defRPr/>
            </a:pPr>
            <a:r>
              <a:rPr lang="nl-NL" altLang="nl-NL" sz="2000" b="1" u="sng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Ongewenst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Duizelig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Misselijk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Hoofdpijn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Beïnvloeding spraak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Verstoring motoriek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Bewustzijnsverlies/coma, gevaar dat je stikt in je eigen tong of braaksel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sz="2000" kern="0" dirty="0">
                <a:solidFill>
                  <a:schemeClr val="tx2"/>
                </a:solidFill>
                <a:latin typeface="Arial"/>
                <a:ea typeface="ＭＳ Ｐゴシック"/>
              </a:rPr>
              <a:t>Geheugenverlies en hersenschade door bewusteloosheid</a:t>
            </a:r>
            <a:endParaRPr lang="en-US" altLang="nl-NL" sz="2000" kern="0" dirty="0">
              <a:solidFill>
                <a:schemeClr val="tx2"/>
              </a:solidFill>
              <a:latin typeface="Arial"/>
              <a:ea typeface="ＭＳ Ｐゴシック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73" y="4475484"/>
            <a:ext cx="4170438" cy="2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493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Lichamelijke effecten van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18</a:t>
            </a:fld>
            <a:endParaRPr lang="nl-NL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08213" y="16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92F7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192F75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92F75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192F75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192F7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192F7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192F7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192F7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192F75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Verlaagde hartfrequentie</a:t>
            </a:r>
          </a:p>
          <a:p>
            <a:pPr>
              <a:lnSpc>
                <a:spcPct val="90000"/>
              </a:lnSpc>
              <a:defRPr/>
            </a:pP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Vertraagde ademhaling</a:t>
            </a:r>
          </a:p>
          <a:p>
            <a:pPr>
              <a:lnSpc>
                <a:spcPct val="90000"/>
              </a:lnSpc>
              <a:defRPr/>
            </a:pP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Verlaagde lichaamstemperatuur</a:t>
            </a:r>
          </a:p>
          <a:p>
            <a:pPr>
              <a:lnSpc>
                <a:spcPct val="90000"/>
              </a:lnSpc>
              <a:defRPr/>
            </a:pP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Verkleinde pupillen</a:t>
            </a:r>
          </a:p>
          <a:p>
            <a:pPr>
              <a:lnSpc>
                <a:spcPct val="90000"/>
              </a:lnSpc>
              <a:defRPr/>
            </a:pP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Verlaagde spierspanning</a:t>
            </a:r>
          </a:p>
          <a:p>
            <a:pPr>
              <a:lnSpc>
                <a:spcPct val="90000"/>
              </a:lnSpc>
              <a:defRPr/>
            </a:pP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Verwardheid, </a:t>
            </a:r>
            <a:r>
              <a:rPr lang="nl-NL" altLang="nl-NL" sz="2000" kern="0" dirty="0" err="1">
                <a:solidFill>
                  <a:schemeClr val="tx1"/>
                </a:solidFill>
                <a:latin typeface="Arial"/>
                <a:ea typeface="ＭＳ Ｐゴシック"/>
              </a:rPr>
              <a:t>desorientatie</a:t>
            </a: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 wat kan leiden tot agitatie/agressie</a:t>
            </a:r>
          </a:p>
          <a:p>
            <a:pPr>
              <a:lnSpc>
                <a:spcPct val="90000"/>
              </a:lnSpc>
              <a:defRPr/>
            </a:pPr>
            <a:r>
              <a:rPr lang="nl-NL" altLang="nl-NL" sz="2000" kern="0" dirty="0">
                <a:solidFill>
                  <a:schemeClr val="tx1"/>
                </a:solidFill>
                <a:latin typeface="Arial"/>
                <a:ea typeface="ＭＳ Ｐゴシック"/>
              </a:rPr>
              <a:t>Trage reactie</a:t>
            </a:r>
            <a:endParaRPr lang="en-US" altLang="nl-NL" sz="2000" kern="0" dirty="0">
              <a:solidFill>
                <a:schemeClr val="tx1"/>
              </a:solidFill>
              <a:latin typeface="Arial"/>
              <a:ea typeface="ＭＳ Ｐゴシック"/>
            </a:endParaRPr>
          </a:p>
        </p:txBody>
      </p:sp>
      <p:pic>
        <p:nvPicPr>
          <p:cNvPr id="7170" name="Picture 2" descr="http://www.sptimes.com/2002/01/20/photos/front-wes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4" y="4224958"/>
            <a:ext cx="32861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103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GHB intoxicatie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19</a:t>
            </a:fld>
            <a:endParaRPr lang="nl-NL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 bwMode="auto">
          <a:xfrm>
            <a:off x="1991544" y="1268761"/>
            <a:ext cx="8229600" cy="48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endParaRPr lang="nl-NL" sz="2000" kern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Onderverdeling in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	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	gastro-intestinale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	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l-NL" sz="2000" kern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	cardiovasculaire	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l-NL" sz="2000" kern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	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	centrale effecten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l-NL" sz="2000" kern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l-NL" sz="2000" kern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000" kern="0" dirty="0"/>
              <a:t>Verder: agressie!</a:t>
            </a:r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5747693" y="2360960"/>
            <a:ext cx="439261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>
                <a:latin typeface="Trebuchet MS" pitchFamily="34" charset="0"/>
              </a:rPr>
              <a:t>Misselijkheid, braken (</a:t>
            </a:r>
            <a:r>
              <a:rPr lang="nl-NL" dirty="0" err="1">
                <a:latin typeface="Trebuchet MS" pitchFamily="34" charset="0"/>
              </a:rPr>
              <a:t>cave</a:t>
            </a:r>
            <a:r>
              <a:rPr lang="nl-NL" dirty="0">
                <a:latin typeface="Trebuchet MS" pitchFamily="34" charset="0"/>
              </a:rPr>
              <a:t> aspiratie)</a:t>
            </a:r>
          </a:p>
          <a:p>
            <a:endParaRPr lang="nl-NL" dirty="0">
              <a:latin typeface="Trebuchet MS" pitchFamily="34" charset="0"/>
            </a:endParaRPr>
          </a:p>
          <a:p>
            <a:endParaRPr lang="nl-NL" dirty="0">
              <a:latin typeface="Trebuchet MS" pitchFamily="34" charset="0"/>
            </a:endParaRPr>
          </a:p>
          <a:p>
            <a:endParaRPr lang="nl-NL" dirty="0">
              <a:latin typeface="Trebuchet MS" pitchFamily="34" charset="0"/>
            </a:endParaRPr>
          </a:p>
          <a:p>
            <a:r>
              <a:rPr lang="nl-NL" dirty="0" err="1">
                <a:latin typeface="Trebuchet MS" pitchFamily="34" charset="0"/>
              </a:rPr>
              <a:t>Bradycardieën</a:t>
            </a:r>
            <a:r>
              <a:rPr lang="nl-NL" dirty="0">
                <a:latin typeface="Trebuchet MS" pitchFamily="34" charset="0"/>
              </a:rPr>
              <a:t>, verlaagd HMV</a:t>
            </a:r>
          </a:p>
          <a:p>
            <a:endParaRPr lang="nl-NL" dirty="0">
              <a:latin typeface="Trebuchet MS" pitchFamily="34" charset="0"/>
            </a:endParaRPr>
          </a:p>
          <a:p>
            <a:endParaRPr lang="nl-NL" dirty="0">
              <a:latin typeface="Trebuchet MS" pitchFamily="34" charset="0"/>
            </a:endParaRPr>
          </a:p>
          <a:p>
            <a:endParaRPr lang="nl-NL" dirty="0">
              <a:latin typeface="Trebuchet MS" pitchFamily="34" charset="0"/>
            </a:endParaRPr>
          </a:p>
          <a:p>
            <a:r>
              <a:rPr lang="nl-NL" dirty="0">
                <a:latin typeface="Trebuchet MS" pitchFamily="34" charset="0"/>
              </a:rPr>
              <a:t>Vermindering ademhaling, mentale status en bewustzijn, coma, apneu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49" y="5147273"/>
            <a:ext cx="2226171" cy="172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0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635" y="3767758"/>
            <a:ext cx="4635365" cy="30902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800" dirty="0"/>
              <a:t>Korte inleiding over GHB</a:t>
            </a:r>
          </a:p>
          <a:p>
            <a:r>
              <a:rPr lang="nl-NL" sz="2800" dirty="0"/>
              <a:t>Herkennen van GHB-afhankelijkheid</a:t>
            </a:r>
          </a:p>
          <a:p>
            <a:pPr lvl="2"/>
            <a:r>
              <a:rPr lang="nl-NL" dirty="0"/>
              <a:t>Effecten</a:t>
            </a:r>
          </a:p>
          <a:p>
            <a:pPr lvl="2"/>
            <a:r>
              <a:rPr lang="nl-NL" dirty="0"/>
              <a:t>Gevaren</a:t>
            </a:r>
          </a:p>
          <a:p>
            <a:pPr lvl="2"/>
            <a:r>
              <a:rPr lang="nl-NL" dirty="0"/>
              <a:t>Verschil intoxicatie en ontwenning</a:t>
            </a:r>
          </a:p>
          <a:p>
            <a:r>
              <a:rPr lang="nl-NL" sz="2800" dirty="0"/>
              <a:t>Drie verschillende behandeltrajecten</a:t>
            </a:r>
          </a:p>
          <a:p>
            <a:pPr lvl="2"/>
            <a:r>
              <a:rPr lang="nl-NL" dirty="0"/>
              <a:t>Indicatiestelling</a:t>
            </a:r>
          </a:p>
          <a:p>
            <a:pPr lvl="2"/>
            <a:r>
              <a:rPr lang="nl-NL" dirty="0"/>
              <a:t>Drie protocollen op hoofdlijnen</a:t>
            </a:r>
          </a:p>
          <a:p>
            <a:r>
              <a:rPr lang="nl-NL" sz="2600" dirty="0"/>
              <a:t>Baclofen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03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jdelijke aanduiding voor inhoud 2"/>
          <p:cNvSpPr txBox="1">
            <a:spLocks/>
          </p:cNvSpPr>
          <p:nvPr/>
        </p:nvSpPr>
        <p:spPr bwMode="auto">
          <a:xfrm>
            <a:off x="1992313" y="620714"/>
            <a:ext cx="82296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10000"/>
              </a:spcBef>
              <a:buClr>
                <a:schemeClr val="accent1"/>
              </a:buClr>
              <a:buSzPct val="125000"/>
              <a:buChar char="•"/>
              <a:defRPr sz="2100">
                <a:solidFill>
                  <a:srgbClr val="202975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10000"/>
              </a:spcBef>
              <a:buClr>
                <a:schemeClr val="accent1"/>
              </a:buClr>
              <a:buChar char="–"/>
              <a:defRPr sz="2100">
                <a:solidFill>
                  <a:srgbClr val="202975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10000"/>
              </a:spcBef>
              <a:buChar char="•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10000"/>
              </a:spcBef>
              <a:buChar char="–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10000"/>
              </a:spcBef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nl-NL" sz="36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Intoxicatiebeeld</a:t>
            </a:r>
            <a:r>
              <a:rPr lang="en-US" altLang="nl-NL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GHB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nl-NL" sz="20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Tx/>
            </a:pPr>
            <a:endParaRPr lang="en-US" altLang="nl-NL" sz="20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Tx/>
            </a:pPr>
            <a:endParaRPr lang="en-US" altLang="nl-NL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en-US" altLang="nl-NL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en-US" altLang="nl-NL" sz="32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endParaRPr lang="en-US" altLang="nl-NL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en-US" altLang="nl-NL" sz="28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28979"/>
              </p:ext>
            </p:extLst>
          </p:nvPr>
        </p:nvGraphicFramePr>
        <p:xfrm>
          <a:off x="1905001" y="1295401"/>
          <a:ext cx="8316913" cy="4892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2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Plotseling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erg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ontspannen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Coordinatiestoornissen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lopen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praten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Duizeligheid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Ontremd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Trage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reactie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Slappe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spieren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Euforie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Verlaagde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pols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Verlaagde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bloeddruk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Verkleinde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pupillen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Vertraagde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ademhaling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89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inhoud 2"/>
          <p:cNvSpPr txBox="1">
            <a:spLocks/>
          </p:cNvSpPr>
          <p:nvPr/>
        </p:nvSpPr>
        <p:spPr bwMode="auto">
          <a:xfrm>
            <a:off x="1992313" y="620714"/>
            <a:ext cx="82296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10000"/>
              </a:spcBef>
              <a:buClr>
                <a:schemeClr val="accent1"/>
              </a:buClr>
              <a:buSzPct val="125000"/>
              <a:buChar char="•"/>
              <a:defRPr sz="2100">
                <a:solidFill>
                  <a:srgbClr val="202975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10000"/>
              </a:spcBef>
              <a:buClr>
                <a:schemeClr val="accent1"/>
              </a:buClr>
              <a:buChar char="–"/>
              <a:defRPr sz="2100">
                <a:solidFill>
                  <a:srgbClr val="202975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10000"/>
              </a:spcBef>
              <a:buChar char="•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10000"/>
              </a:spcBef>
              <a:buChar char="–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10000"/>
              </a:spcBef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rgbClr val="20297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nl-NL" sz="36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Intoxicatiebeeld</a:t>
            </a:r>
            <a:r>
              <a:rPr lang="en-US" altLang="nl-NL" sz="3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GHB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nl-NL" sz="20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Tx/>
            </a:pPr>
            <a:endParaRPr lang="en-US" altLang="nl-NL" sz="20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Tx/>
            </a:pPr>
            <a:endParaRPr lang="en-US" altLang="nl-NL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en-US" altLang="nl-NL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en-US" altLang="nl-NL" sz="32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endParaRPr lang="en-US" altLang="nl-NL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en-US" altLang="nl-NL" sz="28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16098"/>
              </p:ext>
            </p:extLst>
          </p:nvPr>
        </p:nvGraphicFramePr>
        <p:xfrm>
          <a:off x="1905001" y="1295400"/>
          <a:ext cx="8316913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9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Verwardheid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Verminderd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bewustzijn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tot out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gaan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Desorientatie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Misselijkheid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en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braken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Agitatie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Ernstige</a:t>
                      </a:r>
                      <a:r>
                        <a:rPr lang="en-US" sz="18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2"/>
                          </a:solidFill>
                        </a:rPr>
                        <a:t>agressie</a:t>
                      </a:r>
                      <a:endParaRPr lang="en-US" sz="1800" b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baseline="0" dirty="0">
                          <a:solidFill>
                            <a:schemeClr val="tx2"/>
                          </a:solidFill>
                        </a:rPr>
                        <a:t>Delirium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baseline="0" dirty="0">
                          <a:solidFill>
                            <a:schemeClr val="tx2"/>
                          </a:solidFill>
                        </a:rPr>
                        <a:t>Epileptische aanvallen / </a:t>
                      </a:r>
                      <a:r>
                        <a:rPr lang="nl-NL" sz="1800" b="1" baseline="0" dirty="0" err="1">
                          <a:solidFill>
                            <a:schemeClr val="tx2"/>
                          </a:solidFill>
                        </a:rPr>
                        <a:t>myoclone</a:t>
                      </a:r>
                      <a:r>
                        <a:rPr lang="nl-NL" sz="1800" b="1" baseline="0" dirty="0">
                          <a:solidFill>
                            <a:schemeClr val="tx2"/>
                          </a:solidFill>
                        </a:rPr>
                        <a:t> bewegingen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baseline="0" dirty="0">
                          <a:solidFill>
                            <a:schemeClr val="tx2"/>
                          </a:solidFill>
                        </a:rPr>
                        <a:t>Coma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baseline="0" dirty="0">
                          <a:solidFill>
                            <a:schemeClr val="tx2"/>
                          </a:solidFill>
                        </a:rPr>
                        <a:t>Aspiratie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baseline="0" dirty="0">
                          <a:solidFill>
                            <a:schemeClr val="tx2"/>
                          </a:solidFill>
                        </a:rPr>
                        <a:t>Ademhalingsdepressie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0" dirty="0">
                        <a:solidFill>
                          <a:srgbClr val="002060"/>
                        </a:solidFill>
                      </a:endParaRPr>
                    </a:p>
                  </a:txBody>
                  <a:tcPr marT="45726" marB="4572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XXXX</a:t>
                      </a:r>
                    </a:p>
                  </a:txBody>
                  <a:tcPr marT="45726" marB="457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361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GHB onthouding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22</a:t>
            </a:fld>
            <a:endParaRPr lang="nl-NL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1451" y="1800226"/>
            <a:ext cx="6564313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642547" y="5942012"/>
            <a:ext cx="2633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nl-NL" sz="1000" dirty="0">
                <a:solidFill>
                  <a:schemeClr val="tx1"/>
                </a:solidFill>
              </a:rPr>
              <a:t>Van Noorden et al. </a:t>
            </a:r>
            <a:r>
              <a:rPr lang="nl-NL" sz="1000" dirty="0" err="1">
                <a:solidFill>
                  <a:schemeClr val="tx1"/>
                </a:solidFill>
              </a:rPr>
              <a:t>NTvG</a:t>
            </a:r>
            <a:r>
              <a:rPr lang="nl-NL" sz="1000" dirty="0">
                <a:solidFill>
                  <a:schemeClr val="tx1"/>
                </a:solidFill>
              </a:rPr>
              <a:t> 2010;154:A1286</a:t>
            </a:r>
          </a:p>
        </p:txBody>
      </p:sp>
    </p:spTree>
    <p:extLst>
      <p:ext uri="{BB962C8B-B14F-4D97-AF65-F5344CB8AC3E}">
        <p14:creationId xmlns:p14="http://schemas.microsoft.com/office/powerpoint/2010/main" val="1091413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Behandeling (detoxificatie)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/>
              <a:t>Afhankelijk van de setting</a:t>
            </a:r>
          </a:p>
          <a:p>
            <a:pPr lvl="1"/>
            <a:r>
              <a:rPr lang="nl-NL" sz="1800" dirty="0"/>
              <a:t>Klinisch: </a:t>
            </a:r>
            <a:r>
              <a:rPr lang="en-US" sz="1800" dirty="0" err="1"/>
              <a:t>DeTiTap</a:t>
            </a:r>
            <a:r>
              <a:rPr lang="en-US" sz="1800" dirty="0"/>
              <a:t> en </a:t>
            </a:r>
            <a:r>
              <a:rPr lang="en-US" sz="1800" dirty="0" err="1"/>
              <a:t>aanvullend</a:t>
            </a:r>
            <a:r>
              <a:rPr lang="en-US" sz="1800" dirty="0"/>
              <a:t> </a:t>
            </a:r>
            <a:r>
              <a:rPr lang="en-US" sz="1800" dirty="0" err="1"/>
              <a:t>symptomatische</a:t>
            </a:r>
            <a:r>
              <a:rPr lang="en-US" sz="1800" dirty="0"/>
              <a:t> </a:t>
            </a:r>
            <a:r>
              <a:rPr lang="en-US" sz="1800" dirty="0" err="1"/>
              <a:t>behandeling</a:t>
            </a:r>
            <a:r>
              <a:rPr lang="en-US" sz="1800" dirty="0"/>
              <a:t>: </a:t>
            </a:r>
            <a:r>
              <a:rPr lang="en-US" sz="1800" dirty="0" err="1"/>
              <a:t>metoprolol</a:t>
            </a:r>
            <a:r>
              <a:rPr lang="en-US" sz="1800" dirty="0"/>
              <a:t>, diazepam, </a:t>
            </a:r>
            <a:r>
              <a:rPr lang="en-US" sz="1800" dirty="0" err="1"/>
              <a:t>haldol</a:t>
            </a: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Ambulant: </a:t>
            </a:r>
            <a:r>
              <a:rPr lang="en-US" sz="1800" dirty="0" err="1"/>
              <a:t>afbouwschema</a:t>
            </a:r>
            <a:r>
              <a:rPr lang="en-US" sz="1800" dirty="0"/>
              <a:t> diazepam, </a:t>
            </a:r>
            <a:r>
              <a:rPr lang="en-US" sz="1800" dirty="0" err="1"/>
              <a:t>geen</a:t>
            </a:r>
            <a:r>
              <a:rPr lang="en-US" sz="1800" dirty="0"/>
              <a:t> </a:t>
            </a:r>
            <a:r>
              <a:rPr lang="en-US" sz="1800" dirty="0" err="1"/>
              <a:t>aanvullende</a:t>
            </a:r>
            <a:r>
              <a:rPr lang="en-US" sz="1800" dirty="0"/>
              <a:t> </a:t>
            </a:r>
            <a:r>
              <a:rPr lang="en-US" sz="1800" dirty="0" err="1"/>
              <a:t>symptomatische</a:t>
            </a:r>
            <a:r>
              <a:rPr lang="en-US" sz="1800" dirty="0"/>
              <a:t> </a:t>
            </a:r>
            <a:r>
              <a:rPr lang="en-US" sz="1800" dirty="0" err="1"/>
              <a:t>behandeling</a:t>
            </a:r>
            <a:r>
              <a:rPr lang="en-US" sz="1800" dirty="0"/>
              <a:t> (want </a:t>
            </a:r>
            <a:r>
              <a:rPr lang="en-US" sz="1800" dirty="0" err="1"/>
              <a:t>dan</a:t>
            </a:r>
            <a:r>
              <a:rPr lang="en-US" sz="1800" dirty="0"/>
              <a:t> is </a:t>
            </a:r>
            <a:r>
              <a:rPr lang="en-US" sz="1800" dirty="0" err="1"/>
              <a:t>er</a:t>
            </a:r>
            <a:r>
              <a:rPr lang="en-US" sz="1800" dirty="0"/>
              <a:t> </a:t>
            </a:r>
            <a:r>
              <a:rPr lang="en-US" sz="1800" dirty="0" err="1"/>
              <a:t>indicatie</a:t>
            </a:r>
            <a:r>
              <a:rPr lang="en-US" sz="1800" dirty="0"/>
              <a:t> </a:t>
            </a:r>
            <a:r>
              <a:rPr lang="en-US" sz="1800" dirty="0" err="1"/>
              <a:t>voor</a:t>
            </a:r>
            <a:r>
              <a:rPr lang="en-US" sz="1800" dirty="0"/>
              <a:t> </a:t>
            </a:r>
            <a:r>
              <a:rPr lang="en-US" sz="1800" dirty="0" err="1"/>
              <a:t>klinische</a:t>
            </a:r>
            <a:r>
              <a:rPr lang="en-US" sz="1800" dirty="0"/>
              <a:t> </a:t>
            </a:r>
            <a:r>
              <a:rPr lang="en-US" sz="1800" dirty="0" err="1"/>
              <a:t>behandeling</a:t>
            </a:r>
            <a:r>
              <a:rPr lang="en-US" sz="1800" dirty="0"/>
              <a:t>)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 err="1"/>
              <a:t>Ziekenhuis</a:t>
            </a:r>
            <a:r>
              <a:rPr lang="en-US" sz="1800" dirty="0"/>
              <a:t> / SEH: </a:t>
            </a:r>
            <a:r>
              <a:rPr lang="en-US" sz="1800" dirty="0" err="1"/>
              <a:t>detoxificatie</a:t>
            </a:r>
            <a:r>
              <a:rPr lang="en-US" sz="1800" dirty="0"/>
              <a:t> </a:t>
            </a:r>
            <a:r>
              <a:rPr lang="en-US" sz="1800" dirty="0" err="1"/>
              <a:t>m.b.v</a:t>
            </a:r>
            <a:r>
              <a:rPr lang="en-US" sz="1800" dirty="0"/>
              <a:t>. </a:t>
            </a:r>
            <a:r>
              <a:rPr lang="en-US" sz="1800" dirty="0" err="1"/>
              <a:t>Xyrem</a:t>
            </a:r>
            <a:r>
              <a:rPr lang="en-US" sz="1800" dirty="0"/>
              <a:t> (</a:t>
            </a:r>
            <a:r>
              <a:rPr lang="en-US" sz="1800" dirty="0" err="1"/>
              <a:t>vergelijkbaar</a:t>
            </a:r>
            <a:r>
              <a:rPr lang="en-US" sz="1800" dirty="0"/>
              <a:t> met </a:t>
            </a:r>
            <a:r>
              <a:rPr lang="en-US" sz="1800" dirty="0" err="1"/>
              <a:t>DeTiTap</a:t>
            </a:r>
            <a:r>
              <a:rPr lang="en-US" sz="1800" dirty="0"/>
              <a:t>) en </a:t>
            </a:r>
            <a:r>
              <a:rPr lang="en-US" sz="1800" dirty="0" err="1"/>
              <a:t>aanvullende</a:t>
            </a:r>
            <a:r>
              <a:rPr lang="en-US" sz="1800" dirty="0"/>
              <a:t> </a:t>
            </a:r>
            <a:r>
              <a:rPr lang="en-US" sz="1800" dirty="0" err="1"/>
              <a:t>symptomatische</a:t>
            </a:r>
            <a:r>
              <a:rPr lang="en-US" sz="1800" dirty="0"/>
              <a:t> </a:t>
            </a:r>
            <a:r>
              <a:rPr lang="en-US" sz="1800" dirty="0" err="1"/>
              <a:t>behandeling</a:t>
            </a:r>
            <a:r>
              <a:rPr lang="en-US" sz="1800" dirty="0"/>
              <a:t>.</a:t>
            </a:r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23</a:t>
            </a:fld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725144"/>
            <a:ext cx="3951908" cy="21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44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Behandeling (detoxificatie)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24</a:t>
            </a:fld>
            <a:endParaRPr lang="nl-N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340768"/>
            <a:ext cx="3606850" cy="50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276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Behandeling (detoxificatie)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25</a:t>
            </a:fld>
            <a:endParaRPr lang="nl-NL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1847528" y="1340768"/>
          <a:ext cx="8640960" cy="545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568"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Klinisch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Ambulant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4763"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Biologische criteria:</a:t>
                      </a:r>
                    </a:p>
                    <a:p>
                      <a:r>
                        <a:rPr lang="nl-NL" sz="14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-Hoge dosering (&gt; 50 ml/dag = 32 gram)</a:t>
                      </a:r>
                    </a:p>
                    <a:p>
                      <a:r>
                        <a:rPr lang="nl-NL" sz="14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-Frequenter</a:t>
                      </a:r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dan 1 x per 2 uur.</a:t>
                      </a:r>
                      <a:endParaRPr lang="nl-NL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Gebruik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van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andere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middelen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of alcohol</a:t>
                      </a:r>
                      <a:endParaRPr lang="nl-NL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nl-NL" sz="14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-Delirium</a:t>
                      </a:r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in de voorgeschiedenis</a:t>
                      </a:r>
                    </a:p>
                    <a:p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-Zwangerschap</a:t>
                      </a:r>
                    </a:p>
                    <a:p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-Ernstige somatische problemen:</a:t>
                      </a: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Levercirrose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-Hart- vaataandoeningen</a:t>
                      </a:r>
                    </a:p>
                    <a:p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-Longaandoeningen</a:t>
                      </a:r>
                    </a:p>
                    <a:p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-Epilepsie</a:t>
                      </a:r>
                    </a:p>
                    <a:p>
                      <a:endParaRPr lang="nl-NL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nl-NL" sz="1400" b="1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Psychiatrische criteria:</a:t>
                      </a: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Ernstige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depressie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Psychotische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stoornissen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Bipolaire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stoornis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Ernstige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angststoornissen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1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Sociale</a:t>
                      </a:r>
                      <a:r>
                        <a:rPr lang="en-US" sz="1400" b="1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criteria:</a:t>
                      </a: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Sociale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desintegratie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Drugsgebruik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in het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steunsysteem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Dakloos</a:t>
                      </a:r>
                      <a:endParaRPr lang="nl-NL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Geen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steunsysteem</a:t>
                      </a:r>
                      <a:endParaRPr lang="en-US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Biologische criteria:</a:t>
                      </a:r>
                    </a:p>
                    <a:p>
                      <a:r>
                        <a:rPr lang="nl-NL" sz="14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-Lage dosering (&lt; 50 ml/dag</a:t>
                      </a:r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= 32 gram)</a:t>
                      </a:r>
                    </a:p>
                    <a:p>
                      <a:r>
                        <a:rPr lang="nl-NL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-Frequentie gelijk aan of lager dan 1 x per 2 uur.</a:t>
                      </a: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Patienten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die ‘s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nachts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niet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gebruiken</a:t>
                      </a:r>
                      <a:endParaRPr lang="nl-NL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Frequentie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lager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dan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iedere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twee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uur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Beperkt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tot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geen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gebruik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van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andere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middelen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Geen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voorgeschiedenis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met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ernstige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ontwenningsklachten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Geen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ernstige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somatische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problemen</a:t>
                      </a:r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lang="en-US" sz="14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1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Psychiatrische</a:t>
                      </a:r>
                      <a:r>
                        <a:rPr lang="en-US" sz="1400" b="1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criteria:</a:t>
                      </a:r>
                    </a:p>
                    <a:p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Psychiatriche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problemen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afwezig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of in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milde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vorm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-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Persoonlijkheidsstoornissen</a:t>
                      </a:r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-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Milde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angst- en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stemmingsklachten</a:t>
                      </a:r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-ADHD (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stabiel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-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Eetstoornissen</a:t>
                      </a:r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-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Slaapproblemen</a:t>
                      </a:r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1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Sociale</a:t>
                      </a:r>
                      <a:r>
                        <a:rPr lang="en-US" sz="1400" b="1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criteria:</a:t>
                      </a: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Sociaal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geintegreerd</a:t>
                      </a:r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Steunend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systeem</a:t>
                      </a:r>
                      <a:endParaRPr lang="en-US" sz="1400" b="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Stabiele</a:t>
                      </a:r>
                      <a:r>
                        <a:rPr lang="en-US" sz="1400" b="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woonplek</a:t>
                      </a:r>
                      <a:endParaRPr lang="en-US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234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CBC56-DAB7-2A19-7DCE-69F606AA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GHB-</a:t>
            </a:r>
            <a:r>
              <a:rPr lang="nl-NL" dirty="0" err="1"/>
              <a:t>detox</a:t>
            </a:r>
            <a:r>
              <a:rPr lang="nl-NL" dirty="0"/>
              <a:t> in het ziekenhuis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905BC1-8B6F-656E-0E3F-7E3D3F8E9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3A5CCA-4C92-3349-67DC-FF2C6B657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67" t="28223" r="13333" b="22790"/>
          <a:stretch/>
        </p:blipFill>
        <p:spPr>
          <a:xfrm>
            <a:off x="2865120" y="1417638"/>
            <a:ext cx="6461760" cy="53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18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8D3EA-7DC8-AD31-49F1-2937401F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GHB-</a:t>
            </a:r>
            <a:r>
              <a:rPr lang="nl-NL" dirty="0" err="1"/>
              <a:t>detox</a:t>
            </a:r>
            <a:r>
              <a:rPr lang="nl-NL" dirty="0"/>
              <a:t> in het ziekenhuis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21EEA6-32A3-0B60-BBAF-5A30AA062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FB0A50-AAD5-05EE-4450-ECD1017F3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56" t="34148" r="12556" b="25358"/>
          <a:stretch/>
        </p:blipFill>
        <p:spPr>
          <a:xfrm>
            <a:off x="2375746" y="1710190"/>
            <a:ext cx="7440507" cy="48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4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70D71-8392-D9AB-C188-C7E792711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GHB-</a:t>
            </a:r>
            <a:r>
              <a:rPr lang="nl-NL" dirty="0" err="1"/>
              <a:t>detox</a:t>
            </a:r>
            <a:r>
              <a:rPr lang="nl-NL" dirty="0"/>
              <a:t> in het ziekenhuis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69B170-72CD-6273-9B7F-1C4D663F1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30E448-910C-ADFF-F490-652D64294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00" t="15777" r="12778" b="12123"/>
          <a:stretch/>
        </p:blipFill>
        <p:spPr>
          <a:xfrm>
            <a:off x="3718560" y="1092114"/>
            <a:ext cx="4754880" cy="576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4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81B19-47B4-F066-EBE1-7536CA7A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de afdeling: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14F0D0-5DE5-1C33-39D1-61C5C0FF1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12418"/>
            <a:ext cx="10972800" cy="5545582"/>
          </a:xfrm>
          <a:solidFill>
            <a:schemeClr val="tx2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FB7A0E-02F7-23E0-BE50-ED1466880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411" y="1312418"/>
            <a:ext cx="5762244" cy="541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81201" y="1600201"/>
            <a:ext cx="6579915" cy="452596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GHB = Gamma </a:t>
            </a:r>
            <a:r>
              <a:rPr lang="nl-NL" sz="1800" dirty="0" err="1"/>
              <a:t>Hydroxy</a:t>
            </a:r>
            <a:r>
              <a:rPr lang="nl-NL" sz="1800" dirty="0"/>
              <a:t> Boterzuur. Komt van natuurlijke in het lichaam voor (endogeen GHB).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l-NL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Eerste poging tot maken van GHB in 1874 door de rus </a:t>
            </a:r>
            <a:r>
              <a:rPr lang="en-US" sz="1800" dirty="0"/>
              <a:t>Alexander </a:t>
            </a:r>
            <a:r>
              <a:rPr lang="en-US" sz="1800" dirty="0" err="1"/>
              <a:t>Mikhailovitsj</a:t>
            </a:r>
            <a:r>
              <a:rPr lang="en-US" sz="1800" dirty="0"/>
              <a:t> </a:t>
            </a:r>
            <a:r>
              <a:rPr lang="en-US" sz="1800" dirty="0" err="1"/>
              <a:t>Zaitsev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l-NL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Voor het eerst gesynthetiseerd door de fransman </a:t>
            </a:r>
            <a:r>
              <a:rPr lang="nl-NL" sz="1800" dirty="0" err="1"/>
              <a:t>Laborit</a:t>
            </a:r>
            <a:r>
              <a:rPr lang="nl-NL" sz="1800" dirty="0"/>
              <a:t> in 1961; </a:t>
            </a:r>
            <a:r>
              <a:rPr lang="en-US" sz="1800" dirty="0"/>
              <a:t>in de </a:t>
            </a:r>
            <a:r>
              <a:rPr lang="en-US" sz="1800" dirty="0" err="1"/>
              <a:t>zoektocht</a:t>
            </a:r>
            <a:r>
              <a:rPr lang="en-US" sz="1800" dirty="0"/>
              <a:t> </a:t>
            </a:r>
            <a:r>
              <a:rPr lang="en-US" sz="1800" dirty="0" err="1"/>
              <a:t>naar</a:t>
            </a:r>
            <a:r>
              <a:rPr lang="en-US" sz="1800" dirty="0"/>
              <a:t> </a:t>
            </a:r>
            <a:r>
              <a:rPr lang="en-US" sz="1800" dirty="0" err="1"/>
              <a:t>een</a:t>
            </a:r>
            <a:r>
              <a:rPr lang="en-US" sz="1800" dirty="0"/>
              <a:t> GABA-</a:t>
            </a:r>
            <a:r>
              <a:rPr lang="en-US" sz="1800" dirty="0" err="1"/>
              <a:t>stimulerend</a:t>
            </a:r>
            <a:r>
              <a:rPr lang="en-US" sz="1800" dirty="0"/>
              <a:t> </a:t>
            </a:r>
            <a:r>
              <a:rPr lang="en-US" sz="1800" dirty="0" err="1"/>
              <a:t>middel</a:t>
            </a:r>
            <a:r>
              <a:rPr lang="en-US" sz="1800" dirty="0"/>
              <a:t> </a:t>
            </a:r>
            <a:r>
              <a:rPr lang="en-US" sz="1800" dirty="0" err="1"/>
              <a:t>wat</a:t>
            </a:r>
            <a:r>
              <a:rPr lang="en-US" sz="1800" dirty="0"/>
              <a:t> de </a:t>
            </a:r>
            <a:r>
              <a:rPr lang="en-US" sz="1800" dirty="0" err="1"/>
              <a:t>bloed-hersenbarrière</a:t>
            </a:r>
            <a:r>
              <a:rPr lang="en-US" sz="1800" dirty="0"/>
              <a:t> </a:t>
            </a:r>
            <a:r>
              <a:rPr lang="en-US" sz="1800" dirty="0" err="1"/>
              <a:t>passeerde</a:t>
            </a:r>
            <a:r>
              <a:rPr lang="en-US" sz="1800" dirty="0"/>
              <a:t>. </a:t>
            </a:r>
            <a:r>
              <a:rPr lang="en-US" sz="1800" dirty="0" err="1"/>
              <a:t>Lichaamseigen</a:t>
            </a:r>
            <a:r>
              <a:rPr lang="en-US" sz="1800" dirty="0"/>
              <a:t> </a:t>
            </a:r>
            <a:r>
              <a:rPr lang="en-US" sz="1800" dirty="0" err="1"/>
              <a:t>anaestheticum</a:t>
            </a:r>
            <a:r>
              <a:rPr lang="en-US" sz="1800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3</a:t>
            </a:fld>
            <a:endParaRPr lang="nl-NL" dirty="0"/>
          </a:p>
        </p:txBody>
      </p:sp>
      <p:pic>
        <p:nvPicPr>
          <p:cNvPr id="2050" name="Picture 2" descr="https://upload.wikimedia.org/wikipedia/commons/thumb/f/f8/Alexander_Mikhaylovich_Zaytsev.jpg/220px-Alexander_Mikhaylovich_Zaytsev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1" y="2190749"/>
            <a:ext cx="2095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35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Behandeling (</a:t>
            </a:r>
            <a:r>
              <a:rPr lang="nl-NL" dirty="0" err="1"/>
              <a:t>anticraving</a:t>
            </a:r>
            <a:r>
              <a:rPr lang="nl-NL" dirty="0"/>
              <a:t>)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/>
              <a:t>Probleem: 60% van de GHB-afhankelijke patiënten valt, na detoxificatie, binnen 3 maanden terug in gebruik.</a:t>
            </a:r>
          </a:p>
          <a:p>
            <a:endParaRPr lang="nl-NL" sz="1800" dirty="0"/>
          </a:p>
          <a:p>
            <a:r>
              <a:rPr lang="nl-NL" sz="1800" dirty="0"/>
              <a:t>Treatment as </a:t>
            </a:r>
            <a:r>
              <a:rPr lang="nl-NL" sz="1800" dirty="0" err="1"/>
              <a:t>usual</a:t>
            </a:r>
            <a:r>
              <a:rPr lang="nl-NL" sz="1800" dirty="0"/>
              <a:t> binnen de verslavingszorg (terugvalpreventie, leefstijltraining, CGT) blijkt onvoldoende werkzaam.</a:t>
            </a:r>
          </a:p>
          <a:p>
            <a:endParaRPr lang="nl-NL" sz="1800" dirty="0"/>
          </a:p>
          <a:p>
            <a:r>
              <a:rPr lang="nl-NL" sz="1800" dirty="0"/>
              <a:t>GHB-monitor 2.0: onderzoek naar effectiviteit van Baclofen als </a:t>
            </a:r>
            <a:r>
              <a:rPr lang="nl-NL" sz="1800" dirty="0" err="1"/>
              <a:t>anticravingmedicatie</a:t>
            </a:r>
            <a:r>
              <a:rPr lang="nl-NL" sz="1800" dirty="0"/>
              <a:t> bij GHB-afhankelijkheid.</a:t>
            </a:r>
          </a:p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3578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Baclofen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dirty="0"/>
              <a:t>Historie: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Sinds 1970 op de markt als spasmolyticum </a:t>
            </a:r>
          </a:p>
          <a:p>
            <a:r>
              <a:rPr lang="nl-NL" sz="1800" dirty="0"/>
              <a:t>1976 – 2005: dertigtal dierproeven met voornamelijk positief resultaat op </a:t>
            </a:r>
            <a:r>
              <a:rPr lang="nl-NL" sz="1800" dirty="0" err="1"/>
              <a:t>craving</a:t>
            </a:r>
            <a:r>
              <a:rPr lang="nl-NL" sz="1800" dirty="0"/>
              <a:t> naar alcohol.</a:t>
            </a:r>
          </a:p>
          <a:p>
            <a:r>
              <a:rPr lang="nl-NL" sz="1800" dirty="0"/>
              <a:t>1993 Baclofen </a:t>
            </a:r>
            <a:r>
              <a:rPr lang="nl-NL" sz="1800" dirty="0" err="1"/>
              <a:t>administration</a:t>
            </a:r>
            <a:r>
              <a:rPr lang="nl-NL" sz="1800" dirty="0"/>
              <a:t> </a:t>
            </a:r>
            <a:r>
              <a:rPr lang="nl-NL" sz="1800" dirty="0" err="1"/>
              <a:t>for</a:t>
            </a:r>
            <a:r>
              <a:rPr lang="nl-NL" sz="1800" dirty="0"/>
              <a:t> the treatment of </a:t>
            </a:r>
            <a:r>
              <a:rPr lang="nl-NL" sz="1800" dirty="0" err="1"/>
              <a:t>affective</a:t>
            </a:r>
            <a:r>
              <a:rPr lang="nl-NL" sz="1800" dirty="0"/>
              <a:t> disorders in </a:t>
            </a:r>
            <a:r>
              <a:rPr lang="nl-NL" sz="1800" dirty="0" err="1"/>
              <a:t>alcoholic</a:t>
            </a:r>
            <a:r>
              <a:rPr lang="nl-NL" sz="1800" dirty="0"/>
              <a:t> </a:t>
            </a:r>
            <a:r>
              <a:rPr lang="nl-NL" sz="1800" dirty="0" err="1"/>
              <a:t>patients</a:t>
            </a:r>
            <a:r>
              <a:rPr lang="nl-NL" sz="1800" dirty="0"/>
              <a:t>. </a:t>
            </a:r>
          </a:p>
          <a:p>
            <a:r>
              <a:rPr lang="nl-NL" sz="1800" dirty="0"/>
              <a:t>2007 RCT </a:t>
            </a:r>
            <a:r>
              <a:rPr lang="nl-NL" sz="1800" dirty="0" err="1"/>
              <a:t>baclofen</a:t>
            </a:r>
            <a:r>
              <a:rPr lang="nl-NL" sz="1800" dirty="0"/>
              <a:t> bij ernstige levercirrose abstinentie 71% versus 29% </a:t>
            </a:r>
          </a:p>
          <a:p>
            <a:r>
              <a:rPr lang="nl-NL" sz="1800" dirty="0"/>
              <a:t>2009 </a:t>
            </a:r>
            <a:r>
              <a:rPr lang="nl-NL" sz="1800" dirty="0" err="1"/>
              <a:t>Ameisen</a:t>
            </a:r>
            <a:r>
              <a:rPr lang="nl-NL" sz="1800" dirty="0"/>
              <a:t>: het einde van mijn verslaving </a:t>
            </a:r>
          </a:p>
          <a:p>
            <a:r>
              <a:rPr lang="nl-NL" sz="1800" dirty="0"/>
              <a:t>2013 Baclofen 10mg te koop op zwarte markt voor € 1,= </a:t>
            </a:r>
          </a:p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31</a:t>
            </a:fld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85185"/>
            <a:ext cx="2852982" cy="189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365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Baclofen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32</a:t>
            </a:fld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570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Baclofen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/>
              <a:t>Opmerkingen: Baclofen heeft relatief weinig bijwerkingen in de gegeven doseringen (maagklachten, misselijkheid, diarree).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Baclofenmisbruik (afhankelijkheid??) komt inmiddels ook voor. Eerste opnames voor detoxificatie van Baclofen hebben plaats gevonden.</a:t>
            </a:r>
          </a:p>
          <a:p>
            <a:endParaRPr lang="nl-NL" sz="1800" dirty="0"/>
          </a:p>
          <a:p>
            <a:r>
              <a:rPr lang="nl-NL" sz="1800" dirty="0"/>
              <a:t>Farmacologisch gezien lijkt Baclofen een middel te zijn wat gebruikt kan worden als </a:t>
            </a:r>
            <a:r>
              <a:rPr lang="nl-NL" sz="1800" dirty="0" err="1"/>
              <a:t>anticravingmedicatie</a:t>
            </a:r>
            <a:r>
              <a:rPr lang="nl-NL" sz="1800" dirty="0"/>
              <a:t> (bijna een vorm van substitutie)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2647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34</a:t>
            </a:fld>
            <a:endParaRPr lang="nl-NL" dirty="0"/>
          </a:p>
        </p:txBody>
      </p:sp>
      <p:pic>
        <p:nvPicPr>
          <p:cNvPr id="3074" name="Picture 2" descr="Waarom een GHB-gebruiker het ziekenhuis kort en klein slaat: 'Alle demonen  komen terug naar boven' | Moerdijk | bndestem.nl">
            <a:extLst>
              <a:ext uri="{FF2B5EF4-FFF2-40B4-BE49-F238E27FC236}">
                <a16:creationId xmlns:a16="http://schemas.microsoft.com/office/drawing/2014/main" id="{BACAAE5A-2AEB-8D45-F026-1F28C20B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151857"/>
            <a:ext cx="66103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5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Eerste chemische productie van GHB door </a:t>
            </a:r>
            <a:r>
              <a:rPr lang="en-US" sz="1800" dirty="0"/>
              <a:t>Camille Georges </a:t>
            </a:r>
            <a:r>
              <a:rPr lang="en-US" sz="1800" dirty="0" err="1"/>
              <a:t>Wermuth</a:t>
            </a:r>
            <a:r>
              <a:rPr lang="en-US" sz="1800" dirty="0"/>
              <a:t> in 1961, </a:t>
            </a:r>
            <a:r>
              <a:rPr lang="en-US" sz="1800" dirty="0" err="1"/>
              <a:t>waarna</a:t>
            </a:r>
            <a:r>
              <a:rPr lang="en-US" sz="1800" dirty="0"/>
              <a:t> het </a:t>
            </a:r>
            <a:r>
              <a:rPr lang="en-US" sz="1800" dirty="0" err="1"/>
              <a:t>middel</a:t>
            </a:r>
            <a:r>
              <a:rPr lang="en-US" sz="1800" dirty="0"/>
              <a:t> </a:t>
            </a:r>
            <a:r>
              <a:rPr lang="en-US" sz="1800" dirty="0" err="1"/>
              <a:t>vrij</a:t>
            </a:r>
            <a:r>
              <a:rPr lang="en-US" sz="1800" dirty="0"/>
              <a:t> </a:t>
            </a:r>
            <a:r>
              <a:rPr lang="en-US" sz="1800" dirty="0" err="1"/>
              <a:t>snel</a:t>
            </a:r>
            <a:r>
              <a:rPr lang="en-US" sz="1800" dirty="0"/>
              <a:t> op de </a:t>
            </a:r>
            <a:r>
              <a:rPr lang="en-US" sz="1800" dirty="0" err="1"/>
              <a:t>markt</a:t>
            </a:r>
            <a:r>
              <a:rPr lang="en-US" sz="1800" dirty="0"/>
              <a:t> </a:t>
            </a:r>
            <a:r>
              <a:rPr lang="en-US" sz="1800" dirty="0" err="1"/>
              <a:t>kwam</a:t>
            </a:r>
            <a:r>
              <a:rPr lang="en-US" sz="1800" dirty="0"/>
              <a:t> </a:t>
            </a:r>
            <a:r>
              <a:rPr lang="en-US" sz="1800" dirty="0" err="1"/>
              <a:t>als</a:t>
            </a:r>
            <a:r>
              <a:rPr lang="en-US" sz="1800" dirty="0"/>
              <a:t> Gamma OH, </a:t>
            </a:r>
            <a:r>
              <a:rPr lang="en-US" sz="1800" dirty="0" err="1"/>
              <a:t>middel</a:t>
            </a:r>
            <a:r>
              <a:rPr lang="en-US" sz="1800" dirty="0"/>
              <a:t> </a:t>
            </a:r>
            <a:r>
              <a:rPr lang="en-US" sz="1800" dirty="0" err="1"/>
              <a:t>als</a:t>
            </a:r>
            <a:r>
              <a:rPr lang="en-US" sz="1800" dirty="0"/>
              <a:t> </a:t>
            </a:r>
            <a:r>
              <a:rPr lang="en-US" sz="1800" dirty="0" err="1"/>
              <a:t>anaestheticum</a:t>
            </a:r>
            <a:r>
              <a:rPr lang="en-US" sz="1800" dirty="0"/>
              <a:t> en bij </a:t>
            </a:r>
            <a:r>
              <a:rPr lang="en-US" sz="1800" dirty="0" err="1"/>
              <a:t>slaapstoornissen</a:t>
            </a:r>
            <a:r>
              <a:rPr lang="en-US" sz="1800" dirty="0"/>
              <a:t>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In de VS jarenlang verkrijgbaar als </a:t>
            </a:r>
            <a:r>
              <a:rPr lang="nl-NL" sz="1800" dirty="0" err="1"/>
              <a:t>voedingsupplement</a:t>
            </a:r>
            <a:r>
              <a:rPr lang="nl-NL" sz="1800" dirty="0"/>
              <a:t> en vanwege anabole effecten favoriet bij sporters.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l-NL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In de jaren 90: eerste beschrijvingen van GHB als date </a:t>
            </a:r>
            <a:r>
              <a:rPr lang="nl-NL" sz="1800" dirty="0" err="1"/>
              <a:t>rape</a:t>
            </a:r>
            <a:r>
              <a:rPr lang="nl-NL" sz="1800" dirty="0"/>
              <a:t> drug.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4</a:t>
            </a:fld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67" y="5248623"/>
            <a:ext cx="3590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92" y="5207099"/>
            <a:ext cx="1325009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84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Sinds 2005 in Nederland geregistreerd als middel bij narcolepsie (periodes van onbedwingbare slaap en slaapstoornissen) en kataplexie (</a:t>
            </a:r>
            <a:r>
              <a:rPr lang="en-US" sz="1800" dirty="0" err="1"/>
              <a:t>tijdelijk</a:t>
            </a:r>
            <a:r>
              <a:rPr lang="en-US" sz="1800" dirty="0"/>
              <a:t> </a:t>
            </a:r>
            <a:r>
              <a:rPr lang="en-US" sz="1800" dirty="0" err="1"/>
              <a:t>plotseling</a:t>
            </a:r>
            <a:r>
              <a:rPr lang="en-US" sz="1800" dirty="0"/>
              <a:t> </a:t>
            </a:r>
            <a:r>
              <a:rPr lang="en-US" sz="1800" dirty="0" err="1"/>
              <a:t>verlies</a:t>
            </a:r>
            <a:r>
              <a:rPr lang="en-US" sz="1800" dirty="0"/>
              <a:t> van de </a:t>
            </a:r>
            <a:r>
              <a:rPr lang="en-US" sz="1800" dirty="0" err="1"/>
              <a:t>spierfuncties</a:t>
            </a:r>
            <a:r>
              <a:rPr lang="en-US" sz="1800" dirty="0"/>
              <a:t>) </a:t>
            </a:r>
            <a:r>
              <a:rPr lang="en-US" sz="1800" dirty="0" err="1"/>
              <a:t>onder</a:t>
            </a:r>
            <a:r>
              <a:rPr lang="en-US" sz="1800" dirty="0"/>
              <a:t> de naam </a:t>
            </a:r>
            <a:r>
              <a:rPr lang="en-US" sz="1800" dirty="0" err="1"/>
              <a:t>Xyrem</a:t>
            </a:r>
            <a:r>
              <a:rPr lang="en-US" sz="18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In </a:t>
            </a:r>
            <a:r>
              <a:rPr lang="en-US" sz="1800" dirty="0" err="1"/>
              <a:t>sommige</a:t>
            </a:r>
            <a:r>
              <a:rPr lang="en-US" sz="1800" dirty="0"/>
              <a:t> </a:t>
            </a:r>
            <a:r>
              <a:rPr lang="en-US" sz="1800" dirty="0" err="1"/>
              <a:t>landen</a:t>
            </a:r>
            <a:r>
              <a:rPr lang="en-US" sz="1800" dirty="0"/>
              <a:t> </a:t>
            </a:r>
            <a:r>
              <a:rPr lang="en-US" sz="1800" dirty="0" err="1"/>
              <a:t>ook</a:t>
            </a:r>
            <a:r>
              <a:rPr lang="en-US" sz="1800" dirty="0"/>
              <a:t> </a:t>
            </a:r>
            <a:r>
              <a:rPr lang="en-US" sz="1800" dirty="0" err="1"/>
              <a:t>gebruikt</a:t>
            </a:r>
            <a:r>
              <a:rPr lang="en-US" sz="1800" dirty="0"/>
              <a:t> </a:t>
            </a:r>
            <a:r>
              <a:rPr lang="en-US" sz="1800" dirty="0" err="1"/>
              <a:t>als</a:t>
            </a:r>
            <a:r>
              <a:rPr lang="en-US" sz="1800" dirty="0"/>
              <a:t> </a:t>
            </a:r>
            <a:r>
              <a:rPr lang="en-US" sz="1800" dirty="0" err="1"/>
              <a:t>medicatie</a:t>
            </a:r>
            <a:r>
              <a:rPr lang="en-US" sz="1800" dirty="0"/>
              <a:t> bij </a:t>
            </a:r>
            <a:r>
              <a:rPr lang="en-US" sz="1800" dirty="0" err="1"/>
              <a:t>alcoholontwenning</a:t>
            </a:r>
            <a:r>
              <a:rPr lang="en-US" sz="1800" dirty="0"/>
              <a:t>.</a:t>
            </a:r>
          </a:p>
          <a:p>
            <a:pPr marL="3690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2002: Opiumwet lijst II, sinds 2011 </a:t>
            </a:r>
            <a:r>
              <a:rPr lang="nl-NL" sz="1800" dirty="0" err="1"/>
              <a:t>opiumwet</a:t>
            </a:r>
            <a:r>
              <a:rPr lang="nl-NL" sz="1800" dirty="0"/>
              <a:t> lijst I (lijst met middelen met onaanvaardbare risico’s voor de gezondheid)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1600" dirty="0"/>
          </a:p>
        </p:txBody>
      </p:sp>
      <p:pic>
        <p:nvPicPr>
          <p:cNvPr id="2050" name="Picture 2" descr="Afkicken GHB | Behandeling van GHB verslaving | Brijder">
            <a:extLst>
              <a:ext uri="{FF2B5EF4-FFF2-40B4-BE49-F238E27FC236}">
                <a16:creationId xmlns:a16="http://schemas.microsoft.com/office/drawing/2014/main" id="{37488A91-EE93-6DF1-B4FA-8A9272682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1" r="-1" b="-1"/>
          <a:stretch/>
        </p:blipFill>
        <p:spPr bwMode="auto">
          <a:xfrm>
            <a:off x="6410716" y="2076451"/>
            <a:ext cx="4856841" cy="362267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 hidden="1"/>
          <p:cNvSpPr>
            <a:spLocks noGrp="1"/>
          </p:cNvSpPr>
          <p:nvPr>
            <p:ph type="sldNum" sz="quarter" idx="4294967295"/>
          </p:nvPr>
        </p:nvSpPr>
        <p:spPr>
          <a:xfrm>
            <a:off x="9251951" y="6524625"/>
            <a:ext cx="2844800" cy="476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fld id="{689C479C-936E-41BB-9184-8149C5DA7348}" type="slidenum">
              <a:rPr lang="nl-NL" smtClean="0"/>
              <a:pPr eaLnBrk="1" hangingPunct="1">
                <a:spcAft>
                  <a:spcPts val="600"/>
                </a:spcAft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665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6</a:t>
            </a:fld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199" y="1600201"/>
            <a:ext cx="6275493" cy="452596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cs typeface="Andalus" pitchFamily="2" charset="-78"/>
              </a:rPr>
              <a:t>Kleurloze, reukloze vloeistof of poeder.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cs typeface="Andalus" pitchFamily="2" charset="-78"/>
              </a:rPr>
              <a:t>Smaakt zout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cs typeface="Andalus" pitchFamily="2" charset="-78"/>
              </a:rPr>
              <a:t>Vaak toegevoegd aan de gearomatiseerde dranken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l-NL" sz="1800" dirty="0">
              <a:cs typeface="Andalus" pitchFamily="2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cs typeface="Andalus" pitchFamily="2" charset="-78"/>
              </a:rPr>
              <a:t>Ook wel: Liquid Ecstasy, Date </a:t>
            </a:r>
            <a:r>
              <a:rPr lang="nl-NL" sz="1800" dirty="0" err="1">
                <a:cs typeface="Andalus" pitchFamily="2" charset="-78"/>
              </a:rPr>
              <a:t>Rape</a:t>
            </a:r>
            <a:r>
              <a:rPr lang="nl-NL" sz="1800" dirty="0">
                <a:cs typeface="Andalus" pitchFamily="2" charset="-78"/>
              </a:rPr>
              <a:t>, Fantasy.</a:t>
            </a:r>
          </a:p>
          <a:p>
            <a:endParaRPr lang="nl-NL" sz="2000" dirty="0">
              <a:cs typeface="Andalus" pitchFamily="2" charset="-78"/>
            </a:endParaRPr>
          </a:p>
          <a:p>
            <a:endParaRPr lang="nl-NL" sz="2000" dirty="0">
              <a:cs typeface="Andalus" pitchFamily="2" charset="-78"/>
            </a:endParaRPr>
          </a:p>
          <a:p>
            <a:pPr>
              <a:buFontTx/>
              <a:buNone/>
            </a:pPr>
            <a:endParaRPr lang="en-US" sz="2400" dirty="0"/>
          </a:p>
        </p:txBody>
      </p:sp>
      <p:pic>
        <p:nvPicPr>
          <p:cNvPr id="6" name="Picture 5" descr="ghb_tcm6-4716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88" y="1819217"/>
            <a:ext cx="3779912" cy="50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ma anwar\Pictures\LARGE%20PHOTOS_gh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75" y="4857750"/>
            <a:ext cx="24114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892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Gamma</a:t>
            </a:r>
            <a:r>
              <a:rPr lang="en-US" sz="1800" dirty="0"/>
              <a:t>-</a:t>
            </a:r>
            <a:r>
              <a:rPr lang="nl-NL" sz="1800" dirty="0"/>
              <a:t>hydroxyboterzuur (GHB)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Precursors: </a:t>
            </a:r>
            <a:r>
              <a:rPr lang="nl-NL" sz="1800" dirty="0" err="1"/>
              <a:t>gammabutyrolacton</a:t>
            </a:r>
            <a:r>
              <a:rPr lang="nl-NL" sz="1800" dirty="0"/>
              <a:t> (GBL) en 1,4 </a:t>
            </a:r>
            <a:r>
              <a:rPr lang="nl-NL" sz="1800" dirty="0" err="1"/>
              <a:t>butanediol</a:t>
            </a:r>
            <a:endParaRPr lang="nl-NL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Zelf precursor van Gamma </a:t>
            </a:r>
            <a:r>
              <a:rPr lang="nl-NL" sz="1800" dirty="0" err="1"/>
              <a:t>Amino</a:t>
            </a:r>
            <a:r>
              <a:rPr lang="nl-NL" sz="1800" dirty="0"/>
              <a:t> Boterzuur (GABA) en visa versa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7</a:t>
            </a:fld>
            <a:endParaRPr lang="nl-NL" dirty="0"/>
          </a:p>
        </p:txBody>
      </p:sp>
      <p:pic>
        <p:nvPicPr>
          <p:cNvPr id="5" name="Picture 5" descr="File:GHB-3D-ball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05126"/>
            <a:ext cx="76200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5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Het maximale effect van GHB is na 15 minuten bereikt.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Na 20-30 minuten is de hoeveelheid GHB in het lichaam reeds gehalveerd.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Het effect van GHB houdt 2-6 uur aan.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Na maximaal 8 uur is de GHB spiegel in het bloed weer gelijk aan endogene GHB.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GHB is maximaal 12 uur aantoonbaar in de urine.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2% van de GHB verlaat onveranderd het lichaam via urine.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Overige GHB wordt omgezet in de lever.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8</a:t>
            </a:fld>
            <a:endParaRPr lang="nl-NL" dirty="0"/>
          </a:p>
        </p:txBody>
      </p:sp>
      <p:pic>
        <p:nvPicPr>
          <p:cNvPr id="5" name="Tijdelijke aanduiding voor inhoud 3" descr="DURATION CHART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5301209"/>
            <a:ext cx="4355976" cy="15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5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GHB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Alcoholachtige roes, zonder kater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Combinatiemiddel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Demper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Avondje chillen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800" dirty="0"/>
              <a:t>Heeft ook een functie in sociaal context. Het zijn vaak introverte mensen die GHB gebruiken (angst en depressie niet hoeven ervaren)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/>
            <a:fld id="{689C479C-936E-41BB-9184-8149C5DA7348}" type="slidenum">
              <a:rPr lang="nl-NL" smtClean="0"/>
              <a:pPr eaLnBrk="1" hangingPunct="1"/>
              <a:t>9</a:t>
            </a:fld>
            <a:endParaRPr lang="nl-NL" dirty="0"/>
          </a:p>
        </p:txBody>
      </p:sp>
      <p:pic>
        <p:nvPicPr>
          <p:cNvPr id="6" name="Picture 5" descr="ghb_w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75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798_TF55705232" id="{677B9A35-A4E3-4DCD-BB0E-8D229965CE55}" vid="{4552F15C-8A0B-49F5-BE54-E21A42A5976D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{6EF71DBB-5D0B-4BFA-A20B-D844DC95223B}tf55705232_win32</Template>
  <TotalTime>0</TotalTime>
  <Words>1122</Words>
  <Application>Microsoft Office PowerPoint</Application>
  <PresentationFormat>Breedbeeld</PresentationFormat>
  <Paragraphs>279</Paragraphs>
  <Slides>34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2" baseType="lpstr">
      <vt:lpstr>Arial</vt:lpstr>
      <vt:lpstr>Calibri</vt:lpstr>
      <vt:lpstr>Goudy Old Style</vt:lpstr>
      <vt:lpstr>Tahoma</vt:lpstr>
      <vt:lpstr>Trebuchet MS</vt:lpstr>
      <vt:lpstr>Verdana</vt:lpstr>
      <vt:lpstr>Wingdings 2</vt:lpstr>
      <vt:lpstr>SlateVTI</vt:lpstr>
      <vt:lpstr>Stoornis in GHB-gebruik  </vt:lpstr>
      <vt:lpstr>Inhoud</vt:lpstr>
      <vt:lpstr>Inleiding GHB</vt:lpstr>
      <vt:lpstr>Inleiding GHB</vt:lpstr>
      <vt:lpstr>Inleiding GHB</vt:lpstr>
      <vt:lpstr>Inleiding GHB</vt:lpstr>
      <vt:lpstr>Inleiding GHB</vt:lpstr>
      <vt:lpstr>Inleiding GHB</vt:lpstr>
      <vt:lpstr>Inleiding GHB</vt:lpstr>
      <vt:lpstr>Inleiding GHB</vt:lpstr>
      <vt:lpstr>Inleiding GHB</vt:lpstr>
      <vt:lpstr>Inleiding GHB</vt:lpstr>
      <vt:lpstr>Inleiding GHB</vt:lpstr>
      <vt:lpstr>Effecten van GHB</vt:lpstr>
      <vt:lpstr>Effect van GHB</vt:lpstr>
      <vt:lpstr>Effect van GHB</vt:lpstr>
      <vt:lpstr>Effecten van GHB</vt:lpstr>
      <vt:lpstr>Lichamelijke effecten van GHB</vt:lpstr>
      <vt:lpstr>GHB intoxicatie</vt:lpstr>
      <vt:lpstr>PowerPoint-presentatie</vt:lpstr>
      <vt:lpstr>PowerPoint-presentatie</vt:lpstr>
      <vt:lpstr>GHB onthouding</vt:lpstr>
      <vt:lpstr>Behandeling (detoxificatie)</vt:lpstr>
      <vt:lpstr>Behandeling (detoxificatie)</vt:lpstr>
      <vt:lpstr>Behandeling (detoxificatie)</vt:lpstr>
      <vt:lpstr>GHB-detox in het ziekenhuis</vt:lpstr>
      <vt:lpstr>GHB-detox in het ziekenhuis</vt:lpstr>
      <vt:lpstr>GHB-detox in het ziekenhuis</vt:lpstr>
      <vt:lpstr>Op de afdeling:</vt:lpstr>
      <vt:lpstr>Behandeling (anticraving)</vt:lpstr>
      <vt:lpstr>Baclofen</vt:lpstr>
      <vt:lpstr>Baclofen</vt:lpstr>
      <vt:lpstr>Baclofen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Stoornis in GHB-gebruik  </dc:title>
  <dc:creator>j.a.vaniwaarden iwaarden</dc:creator>
  <cp:lastModifiedBy>j.a.vaniwaarden iwaarden</cp:lastModifiedBy>
  <cp:revision>1</cp:revision>
  <dcterms:created xsi:type="dcterms:W3CDTF">2022-11-14T19:11:08Z</dcterms:created>
  <dcterms:modified xsi:type="dcterms:W3CDTF">2022-11-14T19:50:39Z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